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Comforta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Comfortaa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Comforta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6c29d0aec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6c29d0ae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f707888e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9f707888e7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f707888e7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9f707888e7_2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fe302b153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fe302b15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1672be011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a1672be01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f707888e7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9f707888e7_2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f707888e7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9f707888e7_2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sausd.us/cms/lib/CA01000471/Centricity/Domain/3043/I%20Am%20From%20Poem.pdf" TargetMode="External"/><Relationship Id="rId4" Type="http://schemas.openxmlformats.org/officeDocument/2006/relationships/hyperlink" Target="https://www.facebook.com/events/281834529805254?acontext=%7B%22action_history%22%3A%5B%7B%22surface%22%3A%22page%22%2C%22mechanism%22%3A%22page_admin_bar%22%2C%22extra_data%22%3A%22%7B%5C%22page_id%5C%22%3A1715336278756206%7D%22%7D%2C%7B%22surface%22%3A%22events_admin_tool%22%2C%22mechanism%22%3A%22recommended_actions%22%2C%22extra_data%22%3A%22%5B%5D%22%7D%5D%2C%22has_source%22%3Atrue%7D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youtu.be/O1cpDufFc8s" TargetMode="External"/><Relationship Id="rId4" Type="http://schemas.openxmlformats.org/officeDocument/2006/relationships/hyperlink" Target="https://youtu.be/U4uxRxIHje4" TargetMode="External"/><Relationship Id="rId5" Type="http://schemas.openxmlformats.org/officeDocument/2006/relationships/hyperlink" Target="https://youtu.be/MYxLWagkwI4" TargetMode="External"/><Relationship Id="rId6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21.jpg"/><Relationship Id="rId5" Type="http://schemas.openxmlformats.org/officeDocument/2006/relationships/image" Target="../media/image20.jpg"/><Relationship Id="rId6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Relationship Id="rId4" Type="http://schemas.openxmlformats.org/officeDocument/2006/relationships/image" Target="../media/image13.jpg"/><Relationship Id="rId5" Type="http://schemas.openxmlformats.org/officeDocument/2006/relationships/image" Target="../media/image23.png"/><Relationship Id="rId6" Type="http://schemas.openxmlformats.org/officeDocument/2006/relationships/image" Target="../media/image14.jpg"/><Relationship Id="rId7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alls.io/" TargetMode="External"/><Relationship Id="rId4" Type="http://schemas.openxmlformats.org/officeDocument/2006/relationships/hyperlink" Target="https://curator.io/" TargetMode="External"/><Relationship Id="rId5" Type="http://schemas.openxmlformats.org/officeDocument/2006/relationships/hyperlink" Target="https://matv.org/maldentogether2/wall/" TargetMode="External"/><Relationship Id="rId6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maldenreads.org/" TargetMode="External"/><Relationship Id="rId4" Type="http://schemas.openxmlformats.org/officeDocument/2006/relationships/hyperlink" Target="http://www.flickr.com/photos/maldenreads/" TargetMode="External"/><Relationship Id="rId9" Type="http://schemas.openxmlformats.org/officeDocument/2006/relationships/image" Target="../media/image7.png"/><Relationship Id="rId5" Type="http://schemas.openxmlformats.org/officeDocument/2006/relationships/hyperlink" Target="https://www.facebook.com/maldenreads" TargetMode="External"/><Relationship Id="rId6" Type="http://schemas.openxmlformats.org/officeDocument/2006/relationships/hyperlink" Target="https://twitter.com/MaldenReads" TargetMode="External"/><Relationship Id="rId7" Type="http://schemas.openxmlformats.org/officeDocument/2006/relationships/hyperlink" Target="mailto:anne@matv.org" TargetMode="External"/><Relationship Id="rId8" Type="http://schemas.openxmlformats.org/officeDocument/2006/relationships/hyperlink" Target="mailto:jzalk@alumni.uchicago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hyperlink" Target="http://bit.ly/malden-stuck-at-home" TargetMode="External"/><Relationship Id="rId9" Type="http://schemas.openxmlformats.org/officeDocument/2006/relationships/hyperlink" Target="https://matv.org/maldentogether2/wall/" TargetMode="External"/><Relationship Id="rId5" Type="http://schemas.openxmlformats.org/officeDocument/2006/relationships/hyperlink" Target="http://www.maldenreads.org/podcast/" TargetMode="External"/><Relationship Id="rId6" Type="http://schemas.openxmlformats.org/officeDocument/2006/relationships/hyperlink" Target="https://bit.ly/38ckZuf" TargetMode="External"/><Relationship Id="rId7" Type="http://schemas.openxmlformats.org/officeDocument/2006/relationships/hyperlink" Target="https://bit.ly/38aBjeT" TargetMode="External"/><Relationship Id="rId8" Type="http://schemas.openxmlformats.org/officeDocument/2006/relationships/hyperlink" Target="https://matv.org/maldentogether2/wall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blogs.umb.edu/massmemories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maldenreads.org/podcast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cap="sq" cmpd="thinThick" w="1270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>
            <p:ph type="title"/>
          </p:nvPr>
        </p:nvSpPr>
        <p:spPr>
          <a:xfrm>
            <a:off x="526073" y="706135"/>
            <a:ext cx="11139854" cy="14381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FFFFFF"/>
                </a:solidFill>
              </a:rPr>
              <a:t>NEA Big Read: Sharing Stories</a:t>
            </a:r>
            <a:br>
              <a:rPr lang="en-US" sz="48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November 12, 2020</a:t>
            </a:r>
            <a:endParaRPr sz="4800">
              <a:solidFill>
                <a:srgbClr val="FFFFFF"/>
              </a:solidFill>
            </a:endParaRPr>
          </a:p>
        </p:txBody>
      </p:sp>
      <p:cxnSp>
        <p:nvCxnSpPr>
          <p:cNvPr id="86" name="Google Shape;86;p13"/>
          <p:cNvCxnSpPr/>
          <p:nvPr/>
        </p:nvCxnSpPr>
        <p:spPr>
          <a:xfrm>
            <a:off x="2230078" y="1522292"/>
            <a:ext cx="7772400" cy="0"/>
          </a:xfrm>
          <a:prstGeom prst="straightConnector1">
            <a:avLst/>
          </a:prstGeom>
          <a:noFill/>
          <a:ln cap="flat" cmpd="sng" w="22225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group of people standing in front of a crowd&#10;&#10;Description automatically generated"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567" y="2679743"/>
            <a:ext cx="5455917" cy="34917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3"/>
          <p:cNvCxnSpPr/>
          <p:nvPr/>
        </p:nvCxnSpPr>
        <p:spPr>
          <a:xfrm>
            <a:off x="6116278" y="2596836"/>
            <a:ext cx="0" cy="3657600"/>
          </a:xfrm>
          <a:prstGeom prst="straightConnector1">
            <a:avLst/>
          </a:prstGeom>
          <a:noFill/>
          <a:ln cap="flat" cmpd="dbl" w="1016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MALDEN READS" id="89" name="Google Shape;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5073" y="3525411"/>
            <a:ext cx="5455917" cy="180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/>
          <p:nvPr/>
        </p:nvSpPr>
        <p:spPr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cap="sq" cmpd="thinThick" w="1270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2"/>
          <p:cNvSpPr txBox="1"/>
          <p:nvPr>
            <p:ph type="ctrTitle"/>
          </p:nvPr>
        </p:nvSpPr>
        <p:spPr>
          <a:xfrm>
            <a:off x="742950" y="742951"/>
            <a:ext cx="3476625" cy="4962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Storytelling Workshop</a:t>
            </a: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3822" y="688324"/>
            <a:ext cx="6553545" cy="5489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Storytelling Workshop</a:t>
            </a:r>
            <a:endParaRPr/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838200" y="1553226"/>
            <a:ext cx="10515600" cy="46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Taught by a local writer/spoken word artist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Intentionally diverse group of participants </a:t>
            </a:r>
            <a:br>
              <a:rPr lang="en-US" sz="3000"/>
            </a:br>
            <a:r>
              <a:rPr lang="en-US" sz="3000"/>
              <a:t>(through targeted outreach)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Ice breaker &amp; writing exercises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Each writes a “</a:t>
            </a:r>
            <a:r>
              <a:rPr lang="en-US" sz="3000" u="sng">
                <a:solidFill>
                  <a:schemeClr val="hlink"/>
                </a:solidFill>
                <a:hlinkClick r:id="rId3"/>
              </a:rPr>
              <a:t>Where I’m From</a:t>
            </a:r>
            <a:r>
              <a:rPr lang="en-US" sz="3000"/>
              <a:t>” poem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Hone personal stories </a:t>
            </a:r>
            <a:br>
              <a:rPr lang="en-US" sz="3000"/>
            </a:br>
            <a:r>
              <a:rPr lang="en-US" sz="3000"/>
              <a:t>(like NPR’s “The Moth”)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Virtual presentation of stories/poems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Used personal photos &amp; illustrations for </a:t>
            </a:r>
            <a:br>
              <a:rPr lang="en-US" sz="3000"/>
            </a:br>
            <a:r>
              <a:rPr lang="en-US" sz="3000"/>
              <a:t>slideshow at </a:t>
            </a:r>
            <a:r>
              <a:rPr lang="en-US" sz="3000" u="sng">
                <a:solidFill>
                  <a:schemeClr val="hlink"/>
                </a:solidFill>
                <a:hlinkClick r:id="rId4"/>
              </a:rPr>
              <a:t>virtual presentation</a:t>
            </a:r>
            <a:endParaRPr sz="3000"/>
          </a:p>
        </p:txBody>
      </p:sp>
      <p:pic>
        <p:nvPicPr>
          <p:cNvPr descr="MALDEN READS" id="166" name="Google Shape;16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52085" y="5810865"/>
            <a:ext cx="2939915" cy="970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5800" y="365125"/>
            <a:ext cx="3973876" cy="397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8202500" y="4335325"/>
            <a:ext cx="36864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Artwork by Sky Malerba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“Where I’m From” participant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075" y="933475"/>
            <a:ext cx="10001249" cy="568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 txBox="1"/>
          <p:nvPr/>
        </p:nvSpPr>
        <p:spPr>
          <a:xfrm>
            <a:off x="1014425" y="314325"/>
            <a:ext cx="101298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Storytelling participants in virtual workshop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/>
          <p:nvPr/>
        </p:nvSpPr>
        <p:spPr>
          <a:xfrm>
            <a:off x="336884" y="311449"/>
            <a:ext cx="4332300" cy="6179700"/>
          </a:xfrm>
          <a:prstGeom prst="rect">
            <a:avLst/>
          </a:prstGeom>
          <a:solidFill>
            <a:srgbClr val="404040"/>
          </a:solidFill>
          <a:ln cap="sq" cmpd="thinThick" w="1270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5"/>
          <p:cNvSpPr txBox="1"/>
          <p:nvPr>
            <p:ph type="ctrTitle"/>
          </p:nvPr>
        </p:nvSpPr>
        <p:spPr>
          <a:xfrm>
            <a:off x="742950" y="742951"/>
            <a:ext cx="3476700" cy="49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FFFFFF"/>
                </a:solidFill>
              </a:rPr>
              <a:t>Filmbuilding </a:t>
            </a: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  <a:endParaRPr/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4484" y="152400"/>
            <a:ext cx="6664021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838200" y="365125"/>
            <a:ext cx="105156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Filmbuilding </a:t>
            </a:r>
            <a:r>
              <a:rPr lang="en-US"/>
              <a:t>Workshop</a:t>
            </a:r>
            <a:endParaRPr/>
          </a:p>
        </p:txBody>
      </p:sp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838200" y="1444800"/>
            <a:ext cx="10515600" cy="4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A diverse group of Malden residents meet virtually to co-create a film based on a theme inspired by the book.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They use their own cellphones or electronic devices to shoot footage on their own or to meet in a socially distanced setting.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Under the guidance of a film mentor, they edit their footage using the collaborative online software “WeVideo”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A </a:t>
            </a:r>
            <a:r>
              <a:rPr lang="en-US" sz="3000" u="sng">
                <a:solidFill>
                  <a:schemeClr val="hlink"/>
                </a:solidFill>
                <a:hlinkClick r:id="rId3"/>
              </a:rPr>
              <a:t>virtual public screening</a:t>
            </a:r>
            <a:r>
              <a:rPr lang="en-US" sz="3000"/>
              <a:t> is held to prompt thought and discussion and to allow the filmmakers to share their experience.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The collaborative filmbuilding process bridges age, race &amp; cultural boundaries &amp; builds community.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Examples of films created: “</a:t>
            </a:r>
            <a:r>
              <a:rPr lang="en-US" sz="3000" u="sng">
                <a:solidFill>
                  <a:schemeClr val="hlink"/>
                </a:solidFill>
                <a:hlinkClick r:id="rId4"/>
              </a:rPr>
              <a:t>The Urge of Now</a:t>
            </a:r>
            <a:r>
              <a:rPr lang="en-US" sz="3000"/>
              <a:t>”</a:t>
            </a:r>
            <a:br>
              <a:rPr lang="en-US" sz="3000"/>
            </a:br>
            <a:r>
              <a:rPr lang="en-US" sz="3000"/>
              <a:t>“</a:t>
            </a:r>
            <a:r>
              <a:rPr lang="en-US" sz="3000" u="sng">
                <a:solidFill>
                  <a:schemeClr val="hlink"/>
                </a:solidFill>
                <a:hlinkClick r:id="rId5"/>
              </a:rPr>
              <a:t>A Life Well Lived</a:t>
            </a:r>
            <a:r>
              <a:rPr lang="en-US" sz="3000"/>
              <a:t>”</a:t>
            </a:r>
            <a:endParaRPr sz="3000"/>
          </a:p>
        </p:txBody>
      </p:sp>
      <p:pic>
        <p:nvPicPr>
          <p:cNvPr descr="MALDEN READS" id="188" name="Google Shape;188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52085" y="5810865"/>
            <a:ext cx="2939916" cy="970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275" y="265625"/>
            <a:ext cx="7116800" cy="40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0775" y="3125950"/>
            <a:ext cx="5932524" cy="333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8075" y="4437925"/>
            <a:ext cx="3600102" cy="202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36625" y="265625"/>
            <a:ext cx="3986837" cy="224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 txBox="1"/>
          <p:nvPr/>
        </p:nvSpPr>
        <p:spPr>
          <a:xfrm>
            <a:off x="7893176" y="2508225"/>
            <a:ext cx="40725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Filmbuilding Workshop</a:t>
            </a: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p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type="ctrTitle"/>
          </p:nvPr>
        </p:nvSpPr>
        <p:spPr>
          <a:xfrm>
            <a:off x="505025" y="2340750"/>
            <a:ext cx="9144000" cy="1230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COLLABORATIONS</a:t>
            </a:r>
            <a:endParaRPr b="1"/>
          </a:p>
        </p:txBody>
      </p:sp>
      <p:sp>
        <p:nvSpPr>
          <p:cNvPr id="203" name="Google Shape;203;p28"/>
          <p:cNvSpPr/>
          <p:nvPr/>
        </p:nvSpPr>
        <p:spPr>
          <a:xfrm>
            <a:off x="642950" y="1257300"/>
            <a:ext cx="2157300" cy="10575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8"/>
          <p:cNvSpPr/>
          <p:nvPr/>
        </p:nvSpPr>
        <p:spPr>
          <a:xfrm>
            <a:off x="6662750" y="1573950"/>
            <a:ext cx="3057600" cy="1121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8"/>
          <p:cNvSpPr/>
          <p:nvPr/>
        </p:nvSpPr>
        <p:spPr>
          <a:xfrm>
            <a:off x="2243150" y="5231700"/>
            <a:ext cx="2943300" cy="11217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8"/>
          <p:cNvSpPr txBox="1"/>
          <p:nvPr/>
        </p:nvSpPr>
        <p:spPr>
          <a:xfrm>
            <a:off x="885825" y="1450350"/>
            <a:ext cx="21573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Calibri"/>
                <a:ea typeface="Calibri"/>
                <a:cs typeface="Calibri"/>
                <a:sym typeface="Calibri"/>
              </a:rPr>
              <a:t>ARTISTS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2886075" y="5457825"/>
            <a:ext cx="24147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AUTHORS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6994925" y="1834250"/>
            <a:ext cx="30576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FILMMAKERS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7800" y="3405774"/>
            <a:ext cx="3167850" cy="323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 rotWithShape="1">
          <a:blip r:embed="rId4">
            <a:alphaModFix/>
          </a:blip>
          <a:srcRect b="0" l="-3020" r="3020" t="0"/>
          <a:stretch/>
        </p:blipFill>
        <p:spPr>
          <a:xfrm>
            <a:off x="5591750" y="3682250"/>
            <a:ext cx="2583525" cy="258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115" y="3626375"/>
            <a:ext cx="3167849" cy="148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5525" y="152400"/>
            <a:ext cx="2414700" cy="24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24613" y="354001"/>
            <a:ext cx="1936042" cy="14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336884" y="311449"/>
            <a:ext cx="4332300" cy="6179700"/>
          </a:xfrm>
          <a:prstGeom prst="rect">
            <a:avLst/>
          </a:prstGeom>
          <a:solidFill>
            <a:srgbClr val="404040"/>
          </a:solidFill>
          <a:ln cap="sq" cmpd="thinThick" w="1270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9"/>
          <p:cNvSpPr txBox="1"/>
          <p:nvPr>
            <p:ph type="ctrTitle"/>
          </p:nvPr>
        </p:nvSpPr>
        <p:spPr>
          <a:xfrm>
            <a:off x="742950" y="742951"/>
            <a:ext cx="3476700" cy="49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FFFFFF"/>
                </a:solidFill>
              </a:rPr>
              <a:t>MATV/UMA Digital Social Wall</a:t>
            </a:r>
            <a:endParaRPr sz="4800">
              <a:solidFill>
                <a:srgbClr val="FFFFFF"/>
              </a:solidFill>
            </a:endParaRPr>
          </a:p>
        </p:txBody>
      </p:sp>
      <p:pic>
        <p:nvPicPr>
          <p:cNvPr id="220" name="Google Shape;2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584" y="152400"/>
            <a:ext cx="7218014" cy="2147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4">
            <a:alphaModFix/>
          </a:blip>
          <a:srcRect b="-3378" l="0" r="0" t="10554"/>
          <a:stretch/>
        </p:blipFill>
        <p:spPr>
          <a:xfrm>
            <a:off x="4821575" y="2871800"/>
            <a:ext cx="7218023" cy="261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800">
                <a:solidFill>
                  <a:srgbClr val="000000"/>
                </a:solidFill>
              </a:rPr>
              <a:t>MATV/UMA Digital Social Wall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7" name="Google Shape;227;p3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Online program that aggregates posts from social media via a hashtag. You can also curate and add media directly.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The Social Wall “lives” on the MATV/UMA website.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We send out prompts to the community on various topics to generate posts to add to the social wall.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Documents and archives this unique time in our community’s history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Software: </a:t>
            </a:r>
            <a:r>
              <a:rPr lang="en-US" sz="3000" u="sng">
                <a:solidFill>
                  <a:schemeClr val="hlink"/>
                </a:solidFill>
                <a:hlinkClick r:id="rId3"/>
              </a:rPr>
              <a:t>Walls.io</a:t>
            </a:r>
            <a:r>
              <a:rPr lang="en-US" sz="3000"/>
              <a:t> or </a:t>
            </a:r>
            <a:r>
              <a:rPr lang="en-US" sz="3000" u="sng">
                <a:solidFill>
                  <a:schemeClr val="hlink"/>
                </a:solidFill>
                <a:hlinkClick r:id="rId4"/>
              </a:rPr>
              <a:t>Curator.io</a:t>
            </a:r>
            <a:endParaRPr sz="3000"/>
          </a:p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Link to #MaldenTogether Wall: </a:t>
            </a:r>
            <a:r>
              <a:rPr lang="en-US" sz="3000" u="sng">
                <a:solidFill>
                  <a:schemeClr val="hlink"/>
                </a:solidFill>
                <a:hlinkClick r:id="rId5"/>
              </a:rPr>
              <a:t>https://matv.org/maldentogether2/wall/</a:t>
            </a:r>
            <a:r>
              <a:rPr lang="en-US" sz="3000"/>
              <a:t> </a:t>
            </a:r>
            <a:endParaRPr sz="3000"/>
          </a:p>
        </p:txBody>
      </p:sp>
      <p:pic>
        <p:nvPicPr>
          <p:cNvPr descr="MALDEN READS" id="228" name="Google Shape;228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52085" y="5810865"/>
            <a:ext cx="2939916" cy="970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/>
          <p:nvPr>
            <p:ph type="ctrTitle"/>
          </p:nvPr>
        </p:nvSpPr>
        <p:spPr>
          <a:xfrm>
            <a:off x="1524000" y="1122387"/>
            <a:ext cx="9144000" cy="48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>
                <a:solidFill>
                  <a:srgbClr val="0B5394"/>
                </a:solidFill>
              </a:rPr>
              <a:t>SHARING STORIES </a:t>
            </a:r>
            <a:endParaRPr>
              <a:solidFill>
                <a:srgbClr val="0B5394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>
                <a:solidFill>
                  <a:srgbClr val="0B5394"/>
                </a:solidFill>
              </a:rPr>
              <a:t>MAKES A DIFFERENCE</a:t>
            </a:r>
            <a:endParaRPr>
              <a:solidFill>
                <a:srgbClr val="0B5394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>
                <a:solidFill>
                  <a:srgbClr val="0B5394"/>
                </a:solidFill>
              </a:rPr>
              <a:t>Good luck sharing in your communities!</a:t>
            </a:r>
            <a:endParaRPr>
              <a:solidFill>
                <a:srgbClr val="0B5394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MALDEN READS" id="234" name="Google Shape;23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2085" y="5810865"/>
            <a:ext cx="2939915" cy="970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Malden Reads Introductions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838199" y="1582724"/>
            <a:ext cx="10872000" cy="49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Background </a:t>
            </a:r>
            <a:endParaRPr/>
          </a:p>
          <a:p>
            <a:pPr indent="-266700" lvl="1" marL="6858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Organized by </a:t>
            </a:r>
            <a:r>
              <a:rPr lang="en-US"/>
              <a:t>volunteers,</a:t>
            </a:r>
            <a:r>
              <a:rPr lang="en-US"/>
              <a:t> in collaboration with Malden Access TV (soon to be Urban Media Arts) and Malden Public Library, now entering our 11th year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2020 NEA Big Read grantee for “Fahrenheit 451” by Ray Bradbury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5 square miles city-wide; 5 miles north of Boston; 61,000 residents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Most diverse high school in MA, and &gt; 60 languages spoken at high school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Malden Reads website and social media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www.maldenreads.org</a:t>
            </a:r>
            <a:r>
              <a:rPr lang="en-US"/>
              <a:t> |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www.flickr.com/photos/maldenreads/</a:t>
            </a:r>
            <a:r>
              <a:rPr lang="en-US"/>
              <a:t>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https://www.facebook.com/maldenreads</a:t>
            </a:r>
            <a:r>
              <a:rPr lang="en-US"/>
              <a:t> |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@maldenreads</a:t>
            </a:r>
            <a:r>
              <a:rPr lang="en-US"/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Co-facilitators: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Anne D’Urso-Rose,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anne@matv.org</a:t>
            </a:r>
            <a:r>
              <a:rPr lang="en-US"/>
              <a:t>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Jodie Zalk, </a:t>
            </a:r>
            <a:r>
              <a:rPr lang="en-US" u="sng">
                <a:solidFill>
                  <a:schemeClr val="hlink"/>
                </a:solidFill>
                <a:hlinkClick r:id="rId8"/>
              </a:rPr>
              <a:t>jzalk@alumni.uchicago.edu</a:t>
            </a:r>
            <a:r>
              <a:rPr lang="en-US"/>
              <a:t> </a:t>
            </a:r>
            <a:endParaRPr/>
          </a:p>
        </p:txBody>
      </p:sp>
      <p:pic>
        <p:nvPicPr>
          <p:cNvPr descr="MALDEN READS" id="96" name="Google Shape;96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252085" y="5810865"/>
            <a:ext cx="2939915" cy="970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LDEN READS"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2085" y="5810865"/>
            <a:ext cx="2939915" cy="97017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>
            <p:ph type="title"/>
          </p:nvPr>
        </p:nvSpPr>
        <p:spPr>
          <a:xfrm>
            <a:off x="838200" y="207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Collecting &amp; Sharing Community Stories through Digital Content 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838200" y="1533675"/>
            <a:ext cx="112206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Mass. Memories Road Show photo archive </a:t>
            </a:r>
            <a:r>
              <a:rPr i="1" lang="en-US" sz="2590"/>
              <a:t>(in collaboration with UMass Boston)</a:t>
            </a:r>
            <a:br>
              <a:rPr lang="en-US" sz="2590"/>
            </a:br>
            <a:r>
              <a:rPr lang="en-US" sz="2300" u="sng">
                <a:solidFill>
                  <a:schemeClr val="hlink"/>
                </a:solidFill>
                <a:hlinkClick r:id="rId4"/>
              </a:rPr>
              <a:t>http://bit.ly/malden-stuck-at-home</a:t>
            </a:r>
            <a:r>
              <a:rPr lang="en-US" sz="2300"/>
              <a:t> </a:t>
            </a:r>
            <a:endParaRPr sz="23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Podcast series </a:t>
            </a:r>
            <a:r>
              <a:rPr i="1" lang="en-US" sz="2590"/>
              <a:t>(in partnership with MATV/UMA)</a:t>
            </a:r>
            <a:br>
              <a:rPr lang="en-US" sz="2590"/>
            </a:br>
            <a:r>
              <a:rPr lang="en-US" sz="2300" u="sng">
                <a:solidFill>
                  <a:schemeClr val="hlink"/>
                </a:solidFill>
                <a:hlinkClick r:id="rId5"/>
              </a:rPr>
              <a:t>www.maldenreads.org/podcast/</a:t>
            </a:r>
            <a:r>
              <a:rPr lang="en-US" sz="2590"/>
              <a:t> </a:t>
            </a:r>
            <a:endParaRPr sz="259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Storytelling workshop </a:t>
            </a:r>
            <a:r>
              <a:rPr i="1" lang="en-US" sz="2590"/>
              <a:t>(in partnership with MATV/UMA and local artist)</a:t>
            </a:r>
            <a:br>
              <a:rPr i="1" lang="en-US" sz="2590"/>
            </a:br>
            <a:r>
              <a:rPr lang="en-US" sz="2300" u="sng">
                <a:solidFill>
                  <a:schemeClr val="hlink"/>
                </a:solidFill>
                <a:hlinkClick r:id="rId6"/>
              </a:rPr>
              <a:t>https://bit.ly/38ckZuf</a:t>
            </a:r>
            <a:r>
              <a:rPr lang="en-US" sz="2300"/>
              <a:t> </a:t>
            </a:r>
            <a:endParaRPr sz="23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Filmbuilding workshop </a:t>
            </a:r>
            <a:r>
              <a:rPr i="1" lang="en-US" sz="2590"/>
              <a:t>(in partnership with MATV/UMA)</a:t>
            </a:r>
            <a:endParaRPr i="1" sz="2590"/>
          </a:p>
          <a:p>
            <a:pPr indent="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chemeClr val="hlink"/>
                </a:solidFill>
                <a:hlinkClick r:id="rId7"/>
              </a:rPr>
              <a:t>https://bit.ly/38aBjeT</a:t>
            </a:r>
            <a:r>
              <a:rPr lang="en-US" sz="2300"/>
              <a:t> </a:t>
            </a:r>
            <a:br>
              <a:rPr lang="en-US" sz="2590"/>
            </a:br>
            <a:endParaRPr sz="130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Char char="•"/>
            </a:pPr>
            <a:r>
              <a:rPr lang="en-US" sz="2590"/>
              <a:t>Also - MATV/UMA Digital Social Wall</a:t>
            </a:r>
            <a:br>
              <a:rPr lang="en-US" sz="2590"/>
            </a:br>
            <a:r>
              <a:rPr lang="en-US" sz="2300" u="sng">
                <a:solidFill>
                  <a:schemeClr val="hlink"/>
                </a:solidFill>
                <a:hlinkClick r:id="rId8"/>
              </a:rPr>
              <a:t>https://</a:t>
            </a:r>
            <a:r>
              <a:rPr lang="en-US" sz="2300" u="sng">
                <a:solidFill>
                  <a:schemeClr val="hlink"/>
                </a:solidFill>
                <a:hlinkClick r:id="rId9"/>
              </a:rPr>
              <a:t>matv.org/maldentogether2/wall/</a:t>
            </a:r>
            <a:r>
              <a:rPr lang="en-US" sz="2300"/>
              <a:t> </a:t>
            </a:r>
            <a:endParaRPr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cap="sq" cmpd="thinThick" w="1270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/>
          <p:nvPr>
            <p:ph type="ctrTitle"/>
          </p:nvPr>
        </p:nvSpPr>
        <p:spPr>
          <a:xfrm>
            <a:off x="742950" y="742951"/>
            <a:ext cx="3476625" cy="4962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Malden Mass. Memories Road Show</a:t>
            </a:r>
            <a:endParaRPr/>
          </a:p>
        </p:txBody>
      </p:sp>
      <p:pic>
        <p:nvPicPr>
          <p:cNvPr descr="A screenshot of a cell phone&#10;&#10;Description automatically generated" id="110" name="Google Shape;1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3822" y="1073695"/>
            <a:ext cx="6553545" cy="471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Mass. Memories Road Show</a:t>
            </a: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What’s the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Mass. Memories Road Show</a:t>
            </a:r>
            <a:r>
              <a:rPr lang="en-US" sz="2800"/>
              <a:t>?</a:t>
            </a:r>
            <a:endParaRPr/>
          </a:p>
        </p:txBody>
      </p:sp>
      <p:sp>
        <p:nvSpPr>
          <p:cNvPr id="117" name="Google Shape;117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A project of UMass Boston, launched in 2004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Statewide, event-based participatory archiving project 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Documents people, places, and events in MA history through family photographs and stories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&gt; 11,000 photos and stories, creating an educational resource of primary sources for future generations</a:t>
            </a:r>
            <a:endParaRPr/>
          </a:p>
        </p:txBody>
      </p:sp>
      <p:sp>
        <p:nvSpPr>
          <p:cNvPr id="118" name="Google Shape;118;p17"/>
          <p:cNvSpPr txBox="1"/>
          <p:nvPr>
            <p:ph idx="3" type="body"/>
          </p:nvPr>
        </p:nvSpPr>
        <p:spPr>
          <a:xfrm>
            <a:off x="6172199" y="1681163"/>
            <a:ext cx="535781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Why is Malden Reads participating in it?</a:t>
            </a:r>
            <a:endParaRPr/>
          </a:p>
        </p:txBody>
      </p:sp>
      <p:sp>
        <p:nvSpPr>
          <p:cNvPr id="119" name="Google Shape;119;p17"/>
          <p:cNvSpPr txBox="1"/>
          <p:nvPr>
            <p:ph idx="4" type="body"/>
          </p:nvPr>
        </p:nvSpPr>
        <p:spPr>
          <a:xfrm>
            <a:off x="6172200" y="2505075"/>
            <a:ext cx="5929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To collect a time capsule of </a:t>
            </a:r>
            <a:r>
              <a:rPr b="1" lang="en-US" sz="2590"/>
              <a:t>oral histories</a:t>
            </a:r>
            <a:r>
              <a:rPr lang="en-US" sz="2590"/>
              <a:t> and </a:t>
            </a:r>
            <a:r>
              <a:rPr b="1" lang="en-US" sz="2590"/>
              <a:t>personal photos</a:t>
            </a:r>
            <a:r>
              <a:rPr lang="en-US" sz="2590"/>
              <a:t> that tell the rich history and current story of Malden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To create a community history program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To complement our 2020 book selection, “Fahrenheit 451” by Ray </a:t>
            </a:r>
            <a:r>
              <a:rPr lang="en-US" sz="2590"/>
              <a:t>Bradbury</a:t>
            </a:r>
            <a:r>
              <a:rPr lang="en-US" sz="2590"/>
              <a:t> 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Protagonist Guy Montag and dissidents were exploring how to preserve and collect memories and stories.</a:t>
            </a:r>
            <a:endParaRPr/>
          </a:p>
        </p:txBody>
      </p:sp>
      <p:cxnSp>
        <p:nvCxnSpPr>
          <p:cNvPr id="120" name="Google Shape;120;p17"/>
          <p:cNvCxnSpPr/>
          <p:nvPr/>
        </p:nvCxnSpPr>
        <p:spPr>
          <a:xfrm>
            <a:off x="6056567" y="1709664"/>
            <a:ext cx="0" cy="409654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MALDEN READS" id="121" name="Google Shape;12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52085" y="5810865"/>
            <a:ext cx="2939915" cy="970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556" y="-12859"/>
            <a:ext cx="5507427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9757" y="2832864"/>
            <a:ext cx="5436704" cy="358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3019" y="1186895"/>
            <a:ext cx="5507427" cy="32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/>
          <p:nvPr/>
        </p:nvSpPr>
        <p:spPr>
          <a:xfrm>
            <a:off x="0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b="-1" l="0" r="0" t="0"/>
          <a:stretch/>
        </p:blipFill>
        <p:spPr>
          <a:xfrm>
            <a:off x="952237" y="891540"/>
            <a:ext cx="10337975" cy="5071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LDEN READS" id="136" name="Google Shape;13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52085" y="5810865"/>
            <a:ext cx="2939915" cy="970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361188" y="6115665"/>
            <a:ext cx="8576335" cy="66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/>
          <p:nvPr/>
        </p:nvSpPr>
        <p:spPr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cap="sq" cmpd="thinThick" w="1270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/>
          <p:cNvSpPr txBox="1"/>
          <p:nvPr>
            <p:ph type="ctrTitle"/>
          </p:nvPr>
        </p:nvSpPr>
        <p:spPr>
          <a:xfrm>
            <a:off x="519925" y="657226"/>
            <a:ext cx="3476700" cy="49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Podcast Series </a:t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0800" y="2243150"/>
            <a:ext cx="7967125" cy="26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Podcast Series </a:t>
            </a:r>
            <a:endParaRPr/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Four episodes</a:t>
            </a:r>
            <a:endParaRPr/>
          </a:p>
          <a:p>
            <a:pPr indent="-2667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Searchable on major podcast apps, and </a:t>
            </a:r>
            <a:br>
              <a:rPr lang="en-US"/>
            </a:br>
            <a:r>
              <a:rPr lang="en-US"/>
              <a:t>can play directly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our website</a:t>
            </a:r>
            <a:r>
              <a:rPr lang="en-US"/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Recorded at MATV/UMA studio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Special guests: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Malden Deputy Fire Chief Bill Sullivan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Elena Martinez, Designer-Founder of Artfort Design Studio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Malden Mayor Gary Christenson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Rev. Otto O’Connor, Minister at First Parish Malden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Positive community reception of series </a:t>
            </a:r>
            <a:endParaRPr/>
          </a:p>
        </p:txBody>
      </p:sp>
      <p:pic>
        <p:nvPicPr>
          <p:cNvPr descr="MALDEN READS" id="151" name="Google Shape;15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52085" y="5810865"/>
            <a:ext cx="2939915" cy="970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6375" y="613925"/>
            <a:ext cx="4312476" cy="323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